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</p:sldMasterIdLst>
  <p:notesMasterIdLst>
    <p:notesMasterId r:id="rId18"/>
  </p:notesMasterIdLst>
  <p:sldIdLst>
    <p:sldId id="257" r:id="rId3"/>
    <p:sldId id="347" r:id="rId4"/>
    <p:sldId id="283" r:id="rId5"/>
    <p:sldId id="312" r:id="rId6"/>
    <p:sldId id="348" r:id="rId7"/>
    <p:sldId id="314" r:id="rId8"/>
    <p:sldId id="340" r:id="rId9"/>
    <p:sldId id="317" r:id="rId10"/>
    <p:sldId id="319" r:id="rId11"/>
    <p:sldId id="332" r:id="rId12"/>
    <p:sldId id="326" r:id="rId13"/>
    <p:sldId id="327" r:id="rId14"/>
    <p:sldId id="349" r:id="rId15"/>
    <p:sldId id="339" r:id="rId16"/>
    <p:sldId id="351" r:id="rId17"/>
  </p:sldIdLst>
  <p:sldSz cx="9144000" cy="5143500" type="screen16x9"/>
  <p:notesSz cx="6858000" cy="9144000"/>
  <p:defaultTextStyle>
    <a:defPPr>
      <a:defRPr lang="nl-NL"/>
    </a:defPPr>
    <a:lvl1pPr marL="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D876-956A-4F03-B2EC-E57E8B26BF71}" type="datetimeFigureOut">
              <a:rPr lang="nl-NL" smtClean="0"/>
              <a:t>26-8-2021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96E7-216E-468E-9FA2-FCE30BA04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65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06FB-3DE1-4326-8608-28483797AB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06FB-3DE1-4326-8608-28483797AB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06FB-3DE1-4326-8608-28483797ABB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06FB-3DE1-4326-8608-28483797ABB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>
          <a:xfrm>
            <a:off x="49" y="461515"/>
            <a:ext cx="9144000" cy="468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461465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321221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305" indent="0" algn="ctr">
              <a:buNone/>
              <a:defRPr sz="1500"/>
            </a:lvl2pPr>
            <a:lvl3pPr marL="684618" indent="0" algn="ctr">
              <a:buNone/>
              <a:defRPr sz="1400"/>
            </a:lvl3pPr>
            <a:lvl4pPr marL="1026939" indent="0" algn="ctr">
              <a:buNone/>
              <a:defRPr sz="1200"/>
            </a:lvl4pPr>
            <a:lvl5pPr marL="1369243" indent="0" algn="ctr">
              <a:buNone/>
              <a:defRPr sz="1200"/>
            </a:lvl5pPr>
            <a:lvl6pPr marL="1711568" indent="0" algn="ctr">
              <a:buNone/>
              <a:defRPr sz="1200"/>
            </a:lvl6pPr>
            <a:lvl7pPr marL="2053864" indent="0" algn="ctr">
              <a:buNone/>
              <a:defRPr sz="1200"/>
            </a:lvl7pPr>
            <a:lvl8pPr marL="2396160" indent="0" algn="ctr">
              <a:buNone/>
              <a:defRPr sz="1200"/>
            </a:lvl8pPr>
            <a:lvl9pPr marL="27384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837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1CA3E0-2AA8-4BE6-AF08-074FCA0FDE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0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2" y="342949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4"/>
            <a:ext cx="4629150" cy="3655219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9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05" indent="0">
              <a:buNone/>
              <a:defRPr sz="1100"/>
            </a:lvl2pPr>
            <a:lvl3pPr marL="684618" indent="0">
              <a:buNone/>
              <a:defRPr sz="900"/>
            </a:lvl3pPr>
            <a:lvl4pPr marL="1026939" indent="0">
              <a:buNone/>
              <a:defRPr sz="800"/>
            </a:lvl4pPr>
            <a:lvl5pPr marL="1369243" indent="0">
              <a:buNone/>
              <a:defRPr sz="800"/>
            </a:lvl5pPr>
            <a:lvl6pPr marL="1711568" indent="0">
              <a:buNone/>
              <a:defRPr sz="800"/>
            </a:lvl6pPr>
            <a:lvl7pPr marL="2053864" indent="0">
              <a:buNone/>
              <a:defRPr sz="800"/>
            </a:lvl7pPr>
            <a:lvl8pPr marL="2396160" indent="0">
              <a:buNone/>
              <a:defRPr sz="800"/>
            </a:lvl8pPr>
            <a:lvl9pPr marL="273846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7BAB4-CE92-45E1-98C4-BEFE984E79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1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>
          <a:xfrm>
            <a:off x="49" y="461515"/>
            <a:ext cx="9144000" cy="468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461465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321221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305" indent="0" algn="ctr">
              <a:buNone/>
              <a:defRPr sz="1500"/>
            </a:lvl2pPr>
            <a:lvl3pPr marL="684618" indent="0" algn="ctr">
              <a:buNone/>
              <a:defRPr sz="1400"/>
            </a:lvl3pPr>
            <a:lvl4pPr marL="1026939" indent="0" algn="ctr">
              <a:buNone/>
              <a:defRPr sz="1200"/>
            </a:lvl4pPr>
            <a:lvl5pPr marL="1369243" indent="0" algn="ctr">
              <a:buNone/>
              <a:defRPr sz="1200"/>
            </a:lvl5pPr>
            <a:lvl6pPr marL="1711568" indent="0" algn="ctr">
              <a:buNone/>
              <a:defRPr sz="1200"/>
            </a:lvl6pPr>
            <a:lvl7pPr marL="2053864" indent="0" algn="ctr">
              <a:buNone/>
              <a:defRPr sz="1200"/>
            </a:lvl7pPr>
            <a:lvl8pPr marL="2396160" indent="0" algn="ctr">
              <a:buNone/>
              <a:defRPr sz="1200"/>
            </a:lvl8pPr>
            <a:lvl9pPr marL="27384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450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98820-2D07-4254-9F18-ACFEAC3E5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5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" y="4593920"/>
            <a:ext cx="1216219" cy="4747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FB736-AA2E-4ABA-817E-F64147B36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>
          <a:xfrm>
            <a:off x="49" y="461515"/>
            <a:ext cx="9144000" cy="468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36" y="341840"/>
            <a:ext cx="7886700" cy="2139553"/>
          </a:xfrm>
        </p:spPr>
        <p:txBody>
          <a:bodyPr anchor="b">
            <a:normAutofit/>
          </a:bodyPr>
          <a:lstStyle>
            <a:lvl1pPr>
              <a:defRPr sz="41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36" y="252116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69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7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7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9E4490-A100-4A7F-BB67-A47038162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2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0" y="273844"/>
            <a:ext cx="7886700" cy="99417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9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05" indent="0">
              <a:buNone/>
              <a:defRPr sz="1500" b="1"/>
            </a:lvl2pPr>
            <a:lvl3pPr marL="684618" indent="0">
              <a:buNone/>
              <a:defRPr sz="1400" b="1"/>
            </a:lvl3pPr>
            <a:lvl4pPr marL="1026939" indent="0">
              <a:buNone/>
              <a:defRPr sz="1200" b="1"/>
            </a:lvl4pPr>
            <a:lvl5pPr marL="1369243" indent="0">
              <a:buNone/>
              <a:defRPr sz="1200" b="1"/>
            </a:lvl5pPr>
            <a:lvl6pPr marL="1711568" indent="0">
              <a:buNone/>
              <a:defRPr sz="1200" b="1"/>
            </a:lvl6pPr>
            <a:lvl7pPr marL="2053864" indent="0">
              <a:buNone/>
              <a:defRPr sz="1200" b="1"/>
            </a:lvl7pPr>
            <a:lvl8pPr marL="2396160" indent="0">
              <a:buNone/>
              <a:defRPr sz="1200" b="1"/>
            </a:lvl8pPr>
            <a:lvl9pPr marL="273846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9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1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05" indent="0">
              <a:buNone/>
              <a:defRPr sz="1500" b="1"/>
            </a:lvl2pPr>
            <a:lvl3pPr marL="684618" indent="0">
              <a:buNone/>
              <a:defRPr sz="1400" b="1"/>
            </a:lvl3pPr>
            <a:lvl4pPr marL="1026939" indent="0">
              <a:buNone/>
              <a:defRPr sz="1200" b="1"/>
            </a:lvl4pPr>
            <a:lvl5pPr marL="1369243" indent="0">
              <a:buNone/>
              <a:defRPr sz="1200" b="1"/>
            </a:lvl5pPr>
            <a:lvl6pPr marL="1711568" indent="0">
              <a:buNone/>
              <a:defRPr sz="1200" b="1"/>
            </a:lvl6pPr>
            <a:lvl7pPr marL="2053864" indent="0">
              <a:buNone/>
              <a:defRPr sz="1200" b="1"/>
            </a:lvl7pPr>
            <a:lvl8pPr marL="2396160" indent="0">
              <a:buNone/>
              <a:defRPr sz="1200" b="1"/>
            </a:lvl8pPr>
            <a:lvl9pPr marL="273846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1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D73CF9-8392-48A0-8B11-71AD2CE1B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4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87939-9354-40BE-8E51-1DC212CFB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3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D75C3-441C-47FD-815D-7F8985623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4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98820-2D07-4254-9F18-ACFEAC3E5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33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" y="4593920"/>
            <a:ext cx="1216219" cy="4747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6DA48-99FB-4379-AD52-1F5D652772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9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1CA3E0-2AA8-4BE6-AF08-074FCA0FDE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01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2" y="342949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4"/>
            <a:ext cx="4629150" cy="3655219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9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05" indent="0">
              <a:buNone/>
              <a:defRPr sz="1100"/>
            </a:lvl2pPr>
            <a:lvl3pPr marL="684618" indent="0">
              <a:buNone/>
              <a:defRPr sz="900"/>
            </a:lvl3pPr>
            <a:lvl4pPr marL="1026939" indent="0">
              <a:buNone/>
              <a:defRPr sz="800"/>
            </a:lvl4pPr>
            <a:lvl5pPr marL="1369243" indent="0">
              <a:buNone/>
              <a:defRPr sz="800"/>
            </a:lvl5pPr>
            <a:lvl6pPr marL="1711568" indent="0">
              <a:buNone/>
              <a:defRPr sz="800"/>
            </a:lvl6pPr>
            <a:lvl7pPr marL="2053864" indent="0">
              <a:buNone/>
              <a:defRPr sz="800"/>
            </a:lvl7pPr>
            <a:lvl8pPr marL="2396160" indent="0">
              <a:buNone/>
              <a:defRPr sz="800"/>
            </a:lvl8pPr>
            <a:lvl9pPr marL="273846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7BAB4-CE92-45E1-98C4-BEFE984E79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" y="4593920"/>
            <a:ext cx="1216219" cy="4747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FB736-AA2E-4ABA-817E-F64147B36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3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>
          <a:xfrm>
            <a:off x="49" y="461515"/>
            <a:ext cx="9144000" cy="468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36" y="341840"/>
            <a:ext cx="7886700" cy="2139553"/>
          </a:xfrm>
        </p:spPr>
        <p:txBody>
          <a:bodyPr anchor="b">
            <a:normAutofit/>
          </a:bodyPr>
          <a:lstStyle>
            <a:lvl1pPr>
              <a:defRPr sz="41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36" y="252116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10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7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7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9E4490-A100-4A7F-BB67-A47038162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0" y="273844"/>
            <a:ext cx="7886700" cy="99417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9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05" indent="0">
              <a:buNone/>
              <a:defRPr sz="1500" b="1"/>
            </a:lvl2pPr>
            <a:lvl3pPr marL="684618" indent="0">
              <a:buNone/>
              <a:defRPr sz="1400" b="1"/>
            </a:lvl3pPr>
            <a:lvl4pPr marL="1026939" indent="0">
              <a:buNone/>
              <a:defRPr sz="1200" b="1"/>
            </a:lvl4pPr>
            <a:lvl5pPr marL="1369243" indent="0">
              <a:buNone/>
              <a:defRPr sz="1200" b="1"/>
            </a:lvl5pPr>
            <a:lvl6pPr marL="1711568" indent="0">
              <a:buNone/>
              <a:defRPr sz="1200" b="1"/>
            </a:lvl6pPr>
            <a:lvl7pPr marL="2053864" indent="0">
              <a:buNone/>
              <a:defRPr sz="1200" b="1"/>
            </a:lvl7pPr>
            <a:lvl8pPr marL="2396160" indent="0">
              <a:buNone/>
              <a:defRPr sz="1200" b="1"/>
            </a:lvl8pPr>
            <a:lvl9pPr marL="273846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9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1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05" indent="0">
              <a:buNone/>
              <a:defRPr sz="1500" b="1"/>
            </a:lvl2pPr>
            <a:lvl3pPr marL="684618" indent="0">
              <a:buNone/>
              <a:defRPr sz="1400" b="1"/>
            </a:lvl3pPr>
            <a:lvl4pPr marL="1026939" indent="0">
              <a:buNone/>
              <a:defRPr sz="1200" b="1"/>
            </a:lvl4pPr>
            <a:lvl5pPr marL="1369243" indent="0">
              <a:buNone/>
              <a:defRPr sz="1200" b="1"/>
            </a:lvl5pPr>
            <a:lvl6pPr marL="1711568" indent="0">
              <a:buNone/>
              <a:defRPr sz="1200" b="1"/>
            </a:lvl6pPr>
            <a:lvl7pPr marL="2053864" indent="0">
              <a:buNone/>
              <a:defRPr sz="1200" b="1"/>
            </a:lvl7pPr>
            <a:lvl8pPr marL="2396160" indent="0">
              <a:buNone/>
              <a:defRPr sz="1200" b="1"/>
            </a:lvl8pPr>
            <a:lvl9pPr marL="273846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1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D73CF9-8392-48A0-8B11-71AD2CE1B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114812"/>
            <a:ext cx="5623560" cy="30286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87939-9354-40BE-8E51-1DC212CFB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D75C3-441C-47FD-815D-7F8985623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" y="4593920"/>
            <a:ext cx="1216219" cy="4747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6DA48-99FB-4379-AD52-1F5D652772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6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99" y="273844"/>
            <a:ext cx="7886700" cy="994172"/>
          </a:xfrm>
          <a:prstGeom prst="rect">
            <a:avLst/>
          </a:prstGeom>
        </p:spPr>
        <p:txBody>
          <a:bodyPr vert="horz" lIns="68475" tIns="34256" rIns="68475" bIns="342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99" y="1369270"/>
            <a:ext cx="7886700" cy="3263504"/>
          </a:xfrm>
          <a:prstGeom prst="rect">
            <a:avLst/>
          </a:prstGeom>
        </p:spPr>
        <p:txBody>
          <a:bodyPr vert="horz" lIns="68475" tIns="34256" rIns="68475" bIns="3425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41E1F-029A-4F59-907E-F9B388CEA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68475" tIns="34256" rIns="68475" bIns="3425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18"/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46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63" indent="-171163" algn="l" defTabSz="6846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88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82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80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85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698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019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323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648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5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18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39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43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68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864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160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465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99" y="273844"/>
            <a:ext cx="7886700" cy="994172"/>
          </a:xfrm>
          <a:prstGeom prst="rect">
            <a:avLst/>
          </a:prstGeom>
        </p:spPr>
        <p:txBody>
          <a:bodyPr vert="horz" lIns="68475" tIns="34256" rIns="68475" bIns="342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99" y="1369270"/>
            <a:ext cx="7886700" cy="3263504"/>
          </a:xfrm>
          <a:prstGeom prst="rect">
            <a:avLst/>
          </a:prstGeom>
        </p:spPr>
        <p:txBody>
          <a:bodyPr vert="horz" lIns="68475" tIns="34256" rIns="68475" bIns="3425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41E1F-029A-4F59-907E-F9B388CEA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68475" tIns="34256" rIns="68475" bIns="3425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18"/>
            <a:endParaRPr 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6846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63" indent="-171163" algn="l" defTabSz="6846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88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82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80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85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698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019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323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648" indent="-171163" algn="l" defTabSz="684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5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18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39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43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68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864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160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465" algn="l" defTabSz="684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hyperlink" Target="mailto:S.E.Aapkes@umcg.nl" TargetMode="External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75606"/>
            <a:ext cx="8405054" cy="100811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5000" dirty="0">
                <a:solidFill>
                  <a:srgbClr val="800000"/>
                </a:solidFill>
                <a:latin typeface="Calibri" panose="020F0502020204030204" pitchFamily="34" charset="0"/>
              </a:rPr>
              <a:t>Cystenieren</a:t>
            </a:r>
            <a:br>
              <a:rPr lang="en-US" sz="5000" dirty="0">
                <a:solidFill>
                  <a:srgbClr val="800000"/>
                </a:solidFill>
                <a:latin typeface="Calibri" panose="020F0502020204030204" pitchFamily="34" charset="0"/>
              </a:rPr>
            </a:br>
            <a:r>
              <a:rPr lang="en-US" sz="3300" dirty="0">
                <a:solidFill>
                  <a:srgbClr val="800000"/>
                </a:solidFill>
                <a:latin typeface="Calibri" panose="020F0502020204030204" pitchFamily="34" charset="0"/>
              </a:rPr>
              <a:t>- </a:t>
            </a:r>
            <a:r>
              <a:rPr lang="en-US" sz="3300" dirty="0" err="1">
                <a:solidFill>
                  <a:srgbClr val="800000"/>
                </a:solidFill>
                <a:latin typeface="Calibri" panose="020F0502020204030204" pitchFamily="34" charset="0"/>
              </a:rPr>
              <a:t>Een</a:t>
            </a:r>
            <a:r>
              <a:rPr lang="en-US" sz="3300" dirty="0">
                <a:solidFill>
                  <a:srgbClr val="800000"/>
                </a:solidFill>
                <a:latin typeface="Calibri" panose="020F0502020204030204" pitchFamily="34" charset="0"/>
              </a:rPr>
              <a:t> update </a:t>
            </a:r>
            <a:r>
              <a:rPr lang="en-US" sz="3300" dirty="0" err="1">
                <a:solidFill>
                  <a:srgbClr val="800000"/>
                </a:solidFill>
                <a:latin typeface="Calibri" panose="020F0502020204030204" pitchFamily="34" charset="0"/>
              </a:rPr>
              <a:t>uit</a:t>
            </a:r>
            <a:r>
              <a:rPr lang="en-US" sz="3300" dirty="0">
                <a:solidFill>
                  <a:srgbClr val="800000"/>
                </a:solidFill>
                <a:latin typeface="Calibri" panose="020F0502020204030204" pitchFamily="34" charset="0"/>
              </a:rPr>
              <a:t> Groningen -</a:t>
            </a:r>
            <a:r>
              <a:rPr lang="en-US" sz="3300" i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endParaRPr lang="en-US" sz="33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363838"/>
            <a:ext cx="5832647" cy="101634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Ron Gansevoort</a:t>
            </a:r>
          </a:p>
          <a:p>
            <a:r>
              <a:rPr lang="en-US" sz="1500" dirty="0">
                <a:latin typeface="Calibri" panose="020F0502020204030204" pitchFamily="34" charset="0"/>
              </a:rPr>
              <a:t>Expertise Centrum </a:t>
            </a:r>
            <a:r>
              <a:rPr lang="en-US" sz="1500" dirty="0" err="1">
                <a:latin typeface="Calibri" panose="020F0502020204030204" pitchFamily="34" charset="0"/>
              </a:rPr>
              <a:t>voor</a:t>
            </a:r>
            <a:r>
              <a:rPr lang="en-US" sz="1500" dirty="0">
                <a:latin typeface="Calibri" panose="020F0502020204030204" pitchFamily="34" charset="0"/>
              </a:rPr>
              <a:t> Cystenieren </a:t>
            </a:r>
          </a:p>
          <a:p>
            <a:r>
              <a:rPr lang="en-US" sz="1500" dirty="0" err="1">
                <a:latin typeface="Calibri" panose="020F0502020204030204" pitchFamily="34" charset="0"/>
              </a:rPr>
              <a:t>Universitair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</a:rPr>
              <a:t>Medisch</a:t>
            </a:r>
            <a:r>
              <a:rPr lang="en-US" sz="1500" dirty="0">
                <a:latin typeface="Calibri" panose="020F0502020204030204" pitchFamily="34" charset="0"/>
              </a:rPr>
              <a:t> Centrum Groningen</a:t>
            </a:r>
          </a:p>
        </p:txBody>
      </p:sp>
      <p:sp>
        <p:nvSpPr>
          <p:cNvPr id="10" name="Vrije vorm 9"/>
          <p:cNvSpPr/>
          <p:nvPr/>
        </p:nvSpPr>
        <p:spPr>
          <a:xfrm>
            <a:off x="9004" y="3864825"/>
            <a:ext cx="3205757" cy="1264444"/>
          </a:xfrm>
          <a:custGeom>
            <a:avLst/>
            <a:gdLst>
              <a:gd name="connsiteX0" fmla="*/ 0 w 2867025"/>
              <a:gd name="connsiteY0" fmla="*/ 209550 h 1066800"/>
              <a:gd name="connsiteX1" fmla="*/ 19050 w 2867025"/>
              <a:gd name="connsiteY1" fmla="*/ 1066800 h 1066800"/>
              <a:gd name="connsiteX2" fmla="*/ 2867025 w 2867025"/>
              <a:gd name="connsiteY2" fmla="*/ 1066800 h 1066800"/>
              <a:gd name="connsiteX3" fmla="*/ 19050 w 2867025"/>
              <a:gd name="connsiteY3" fmla="*/ 0 h 1066800"/>
              <a:gd name="connsiteX0" fmla="*/ 0 w 2857499"/>
              <a:gd name="connsiteY0" fmla="*/ 209550 h 1066800"/>
              <a:gd name="connsiteX1" fmla="*/ 9524 w 2857499"/>
              <a:gd name="connsiteY1" fmla="*/ 1066800 h 1066800"/>
              <a:gd name="connsiteX2" fmla="*/ 2857499 w 2857499"/>
              <a:gd name="connsiteY2" fmla="*/ 1066800 h 1066800"/>
              <a:gd name="connsiteX3" fmla="*/ 9524 w 2857499"/>
              <a:gd name="connsiteY3" fmla="*/ 0 h 1066800"/>
              <a:gd name="connsiteX0" fmla="*/ 0 w 2855118"/>
              <a:gd name="connsiteY0" fmla="*/ 207169 h 1066800"/>
              <a:gd name="connsiteX1" fmla="*/ 7143 w 2855118"/>
              <a:gd name="connsiteY1" fmla="*/ 1066800 h 1066800"/>
              <a:gd name="connsiteX2" fmla="*/ 2855118 w 2855118"/>
              <a:gd name="connsiteY2" fmla="*/ 1066800 h 1066800"/>
              <a:gd name="connsiteX3" fmla="*/ 7143 w 2855118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5118" h="1066800">
                <a:moveTo>
                  <a:pt x="0" y="207169"/>
                </a:moveTo>
                <a:lnTo>
                  <a:pt x="7143" y="1066800"/>
                </a:lnTo>
                <a:lnTo>
                  <a:pt x="2855118" y="1066800"/>
                </a:lnTo>
                <a:lnTo>
                  <a:pt x="7143" y="0"/>
                </a:lnTo>
              </a:path>
            </a:pathLst>
          </a:custGeom>
          <a:solidFill>
            <a:srgbClr val="2A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5" tIns="34256" rIns="68475" bIns="34256" rtlCol="0" anchor="ctr"/>
          <a:lstStyle/>
          <a:p>
            <a:pPr algn="ctr" defTabSz="684618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kstvak 12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5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8"/>
    </mc:Choice>
    <mc:Fallback xmlns="">
      <p:transition spd="slow" advTm="165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343700" y="1224136"/>
            <a:ext cx="8787288" cy="4227934"/>
          </a:xfrm>
          <a:prstGeom prst="rect">
            <a:avLst/>
          </a:prstGeom>
        </p:spPr>
        <p:txBody>
          <a:bodyPr vert="horz" lIns="68484" tIns="34256" rIns="68484" bIns="34256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3" defTabSz="684621"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sz="2100" b="1" dirty="0">
                <a:solidFill>
                  <a:srgbClr val="003876"/>
                </a:solidFill>
                <a:latin typeface="Calibri" panose="020F0502020204030204" pitchFamily="34" charset="0"/>
              </a:rPr>
              <a:t>Doel</a:t>
            </a:r>
          </a:p>
          <a:p>
            <a:pPr marL="358604" indent="-342731" defTabSz="684621">
              <a:spcAft>
                <a:spcPts val="6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Te bepalen of verlaging van oestrogenen en progesteron met </a:t>
            </a:r>
            <a:r>
              <a:rPr lang="nl-NL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Lucrin</a:t>
            </a: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 lever groei vermindert in jonge vrouwen met ernstig vergrootte levers tgv PLD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Te bepalen wat het effect van </a:t>
            </a:r>
            <a:r>
              <a:rPr lang="nl-NL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Lucrin</a:t>
            </a: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 is op PLD gerelateerde klachten, levergroei, veiligheid en verdraagbaarheid</a:t>
            </a:r>
          </a:p>
          <a:p>
            <a:pPr marL="358604" indent="-342731" defTabSz="684621">
              <a:spcBef>
                <a:spcPts val="0"/>
              </a:spcBef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endParaRPr lang="nl-NL" sz="2100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15873" defTabSz="684621"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sz="2100" b="1" dirty="0" err="1">
                <a:solidFill>
                  <a:srgbClr val="003876"/>
                </a:solidFill>
                <a:latin typeface="Calibri" panose="020F0502020204030204" pitchFamily="34" charset="0"/>
              </a:rPr>
              <a:t>Lucrin</a:t>
            </a:r>
            <a:endParaRPr lang="nl-NL" sz="2100" b="1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Oud medicament, meerdere fabrikanten, van patent af, goedkoop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Stopt de productie van oestrogeen, en leidt daarmee tot menopauze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endParaRPr lang="nl-NL" sz="1900" dirty="0">
              <a:solidFill>
                <a:srgbClr val="00387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" y="2383"/>
            <a:ext cx="8023394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</a:rPr>
              <a:t>De AGAINST-PLD </a:t>
            </a:r>
            <a:r>
              <a:rPr lang="en-US" sz="3000" b="1" dirty="0" err="1">
                <a:latin typeface="Calibri" panose="020F0502020204030204" pitchFamily="34" charset="0"/>
              </a:rPr>
              <a:t>studie</a:t>
            </a:r>
            <a:endParaRPr lang="en-US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0" y="3867894"/>
            <a:ext cx="2915816" cy="12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343700" y="1237584"/>
            <a:ext cx="8787288" cy="4227934"/>
          </a:xfrm>
          <a:prstGeom prst="rect">
            <a:avLst/>
          </a:prstGeom>
        </p:spPr>
        <p:txBody>
          <a:bodyPr vert="horz" lIns="68484" tIns="34256" rIns="68484" bIns="34256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36 vrouwelijke patiënten met ADPKD / ADPLD en grote levers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Deelnemende centra: Groningen, Nijmegen, Keulen, Leuven, Barcelona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Ziekenhuis bezoek: start, maand 1, 3, 6 en iedere 6 maanden nadien (3 jaar)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Loting naar ofwel geen behandeling ofwel </a:t>
            </a:r>
            <a:r>
              <a:rPr lang="nl-NL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Lucrin</a:t>
            </a:r>
            <a:r>
              <a:rPr lang="nl-NL" sz="2100" dirty="0">
                <a:solidFill>
                  <a:srgbClr val="003876"/>
                </a:solidFill>
                <a:latin typeface="Calibri" panose="020F0502020204030204" pitchFamily="34" charset="0"/>
              </a:rPr>
              <a:t>: </a:t>
            </a: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‒"/>
              <a:tabLst>
                <a:tab pos="66647" algn="l"/>
                <a:tab pos="177715" algn="l"/>
                <a:tab pos="203105" algn="l"/>
              </a:tabLst>
            </a:pPr>
            <a:r>
              <a:rPr lang="nl-NL" sz="1900" dirty="0">
                <a:solidFill>
                  <a:srgbClr val="003876"/>
                </a:solidFill>
                <a:latin typeface="Calibri" panose="020F0502020204030204" pitchFamily="34" charset="0"/>
              </a:rPr>
              <a:t>Per injectie (maandelijks of 1x per 3 maanden) </a:t>
            </a: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‒"/>
              <a:tabLst>
                <a:tab pos="66647" algn="l"/>
                <a:tab pos="177715" algn="l"/>
                <a:tab pos="203105" algn="l"/>
              </a:tabLst>
            </a:pPr>
            <a:r>
              <a:rPr lang="nl-NL" sz="1900" dirty="0">
                <a:solidFill>
                  <a:srgbClr val="003876"/>
                </a:solidFill>
                <a:latin typeface="Calibri" panose="020F0502020204030204" pitchFamily="34" charset="0"/>
              </a:rPr>
              <a:t>Kunnen vrouwen zelf doen (of via verpleegkundige)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" y="2383"/>
            <a:ext cx="8023394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</a:rPr>
              <a:t>De AGAINST-PLD </a:t>
            </a:r>
            <a:r>
              <a:rPr lang="en-US" sz="3000" b="1" dirty="0" err="1">
                <a:latin typeface="Calibri" panose="020F0502020204030204" pitchFamily="34" charset="0"/>
              </a:rPr>
              <a:t>studie</a:t>
            </a:r>
            <a:br>
              <a:rPr lang="en-US" sz="3000" b="1" dirty="0">
                <a:latin typeface="Calibri" panose="020F0502020204030204" pitchFamily="34" charset="0"/>
              </a:rPr>
            </a:br>
            <a:r>
              <a:rPr lang="en-US" sz="2600" b="1" dirty="0" err="1">
                <a:latin typeface="Calibri" panose="020F0502020204030204" pitchFamily="34" charset="0"/>
              </a:rPr>
              <a:t>Opzet</a:t>
            </a: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" y="2383"/>
            <a:ext cx="8023436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</a:rPr>
              <a:t>De AGAINST-PLD </a:t>
            </a:r>
            <a:r>
              <a:rPr lang="en-US" sz="3000" b="1" dirty="0" err="1">
                <a:latin typeface="Calibri" panose="020F0502020204030204" pitchFamily="34" charset="0"/>
              </a:rPr>
              <a:t>studie</a:t>
            </a:r>
            <a:br>
              <a:rPr lang="en-US" sz="3000" b="1" dirty="0">
                <a:latin typeface="Calibri" panose="020F0502020204030204" pitchFamily="34" charset="0"/>
              </a:rPr>
            </a:br>
            <a:r>
              <a:rPr lang="en-US" sz="2600" b="1" dirty="0" err="1">
                <a:latin typeface="Calibri" panose="020F0502020204030204" pitchFamily="34" charset="0"/>
              </a:rPr>
              <a:t>Metingen</a:t>
            </a:r>
            <a:endParaRPr lang="en-US" sz="26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0" y="3867894"/>
            <a:ext cx="2915816" cy="12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344792" y="1231950"/>
            <a:ext cx="8496944" cy="4227934"/>
          </a:xfrm>
          <a:prstGeom prst="rect">
            <a:avLst/>
          </a:prstGeom>
        </p:spPr>
        <p:txBody>
          <a:bodyPr vert="horz" lIns="68484" tIns="34256" rIns="68484" bIns="34256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sz="2100" dirty="0">
                <a:solidFill>
                  <a:srgbClr val="003876"/>
                </a:solidFill>
                <a:latin typeface="Calibri" panose="020F0502020204030204" pitchFamily="34" charset="0"/>
              </a:rPr>
              <a:t>MRI scans </a:t>
            </a:r>
            <a:r>
              <a:rPr lang="en-US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bij</a:t>
            </a:r>
            <a:r>
              <a:rPr lang="en-US" sz="2100" dirty="0">
                <a:solidFill>
                  <a:srgbClr val="003876"/>
                </a:solidFill>
                <a:latin typeface="Calibri" panose="020F0502020204030204" pitchFamily="34" charset="0"/>
              </a:rPr>
              <a:t> start en op </a:t>
            </a:r>
            <a:r>
              <a:rPr lang="en-US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maand</a:t>
            </a:r>
            <a:r>
              <a:rPr lang="en-US" sz="2100" dirty="0">
                <a:solidFill>
                  <a:srgbClr val="003876"/>
                </a:solidFill>
                <a:latin typeface="Calibri" panose="020F0502020204030204" pitchFamily="34" charset="0"/>
              </a:rPr>
              <a:t> 6, 18, 24 en 36 </a:t>
            </a:r>
            <a:r>
              <a:rPr lang="en-US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maanden</a:t>
            </a:r>
            <a:endParaRPr lang="en-US" sz="2100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MRI scans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worden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gemeten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in het UMCG door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ons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Cystenieren MRI team (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geblindeerd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voor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deelnemer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,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behandeling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en welk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studie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visite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) allocation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Uitgebreid</a:t>
            </a:r>
            <a:r>
              <a:rPr lang="en-US" sz="21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bloedonderzoek</a:t>
            </a:r>
            <a:endParaRPr lang="en-US" sz="2100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sz="2100" dirty="0" err="1">
                <a:solidFill>
                  <a:srgbClr val="003876"/>
                </a:solidFill>
                <a:latin typeface="Calibri" panose="020F0502020204030204" pitchFamily="34" charset="0"/>
              </a:rPr>
              <a:t>Vragenlijsten</a:t>
            </a:r>
            <a:endParaRPr lang="en-US" sz="2100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Lever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gerelateerde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klachten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(PLD-Q)</a:t>
            </a: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Kwaliteit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van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leven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(SF-36)</a:t>
            </a: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Menopauze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gerelateerde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3876"/>
                </a:solidFill>
                <a:latin typeface="Calibri" panose="020F0502020204030204" pitchFamily="34" charset="0"/>
              </a:rPr>
              <a:t>klachten</a:t>
            </a:r>
            <a:r>
              <a:rPr lang="en-US" sz="1900" dirty="0">
                <a:solidFill>
                  <a:srgbClr val="003876"/>
                </a:solidFill>
                <a:latin typeface="Calibri" panose="020F0502020204030204" pitchFamily="34" charset="0"/>
              </a:rPr>
              <a:t> (BD-II, MENQOL)</a:t>
            </a:r>
          </a:p>
        </p:txBody>
      </p:sp>
    </p:spTree>
    <p:extLst>
      <p:ext uri="{BB962C8B-B14F-4D97-AF65-F5344CB8AC3E}">
        <p14:creationId xmlns:p14="http://schemas.microsoft.com/office/powerpoint/2010/main" val="25498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0" y="3867894"/>
            <a:ext cx="2915816" cy="12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343700" y="1232450"/>
            <a:ext cx="8764804" cy="3672408"/>
          </a:xfrm>
          <a:prstGeom prst="rect">
            <a:avLst/>
          </a:prstGeom>
        </p:spPr>
        <p:txBody>
          <a:bodyPr vert="horz" lIns="68484" tIns="34256" rIns="68484" bIns="34256" numCol="1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dirty="0">
                <a:solidFill>
                  <a:srgbClr val="003876"/>
                </a:solidFill>
                <a:latin typeface="Calibri" panose="020F0502020204030204" pitchFamily="34" charset="0"/>
              </a:rPr>
              <a:t>Subsidie Nederlandse overheid (</a:t>
            </a:r>
            <a:r>
              <a:rPr lang="nl-NL" dirty="0" err="1">
                <a:solidFill>
                  <a:srgbClr val="003876"/>
                </a:solidFill>
                <a:latin typeface="Calibri" panose="020F0502020204030204" pitchFamily="34" charset="0"/>
              </a:rPr>
              <a:t>ZonMW</a:t>
            </a:r>
            <a:r>
              <a:rPr lang="nl-NL" dirty="0">
                <a:solidFill>
                  <a:srgbClr val="003876"/>
                </a:solidFill>
                <a:latin typeface="Calibri" panose="020F0502020204030204" pitchFamily="34" charset="0"/>
              </a:rPr>
              <a:t>, “Goed Gebruik Geneesmiddelen”): 600,000 Euro</a:t>
            </a:r>
          </a:p>
          <a:p>
            <a:pPr marL="358604" indent="-342731" defTabSz="684621"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dirty="0" err="1">
                <a:solidFill>
                  <a:srgbClr val="003876"/>
                </a:solidFill>
                <a:latin typeface="Calibri" panose="020F0502020204030204" pitchFamily="34" charset="0"/>
              </a:rPr>
              <a:t>Abbvie</a:t>
            </a:r>
            <a:r>
              <a:rPr lang="nl-NL" dirty="0">
                <a:solidFill>
                  <a:srgbClr val="003876"/>
                </a:solidFill>
                <a:latin typeface="Calibri" panose="020F0502020204030204" pitchFamily="34" charset="0"/>
              </a:rPr>
              <a:t> (medicatie + medicatie gerelateerde kosten): </a:t>
            </a:r>
          </a:p>
          <a:p>
            <a:pPr marL="15873" defTabSz="684621"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dirty="0">
                <a:solidFill>
                  <a:srgbClr val="003876"/>
                </a:solidFill>
                <a:latin typeface="Calibri" panose="020F0502020204030204" pitchFamily="34" charset="0"/>
              </a:rPr>
              <a:t>			   200,000 Euro	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nl-NL" b="1" dirty="0">
                <a:solidFill>
                  <a:srgbClr val="003876"/>
                </a:solidFill>
                <a:latin typeface="Calibri" panose="020F0502020204030204" pitchFamily="34" charset="0"/>
              </a:rPr>
              <a:t>Essentieel voor succes: inbreng van patiënten</a:t>
            </a:r>
          </a:p>
          <a:p>
            <a:pPr marL="893592" lvl="1" indent="-342731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nl-NL" b="1" dirty="0">
                <a:solidFill>
                  <a:srgbClr val="003876"/>
                </a:solidFill>
                <a:latin typeface="Calibri" panose="020F0502020204030204" pitchFamily="34" charset="0"/>
              </a:rPr>
              <a:t>Twee focusgroepen onder leiding van onafhankelijk gespreksleider</a:t>
            </a:r>
          </a:p>
          <a:p>
            <a:pPr marL="893592" lvl="1" indent="-342731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nl-NL" b="1" dirty="0">
                <a:solidFill>
                  <a:srgbClr val="003876"/>
                </a:solidFill>
                <a:latin typeface="Calibri" panose="020F0502020204030204" pitchFamily="34" charset="0"/>
              </a:rPr>
              <a:t>Georganiseerd door ADPKD werkgroep NVN en de </a:t>
            </a:r>
            <a:r>
              <a:rPr lang="nl-NL" b="1" dirty="0" err="1">
                <a:solidFill>
                  <a:srgbClr val="003876"/>
                </a:solidFill>
                <a:latin typeface="Calibri" panose="020F0502020204030204" pitchFamily="34" charset="0"/>
              </a:rPr>
              <a:t>Ndl</a:t>
            </a:r>
            <a:r>
              <a:rPr lang="nl-NL" b="1" dirty="0">
                <a:solidFill>
                  <a:srgbClr val="003876"/>
                </a:solidFill>
                <a:latin typeface="Calibri" panose="020F0502020204030204" pitchFamily="34" charset="0"/>
              </a:rPr>
              <a:t> Leverpatiënten Vereniging</a:t>
            </a:r>
          </a:p>
          <a:p>
            <a:pPr marL="893592" lvl="1" indent="-342731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nl-NL" b="1" dirty="0">
                <a:solidFill>
                  <a:srgbClr val="003876"/>
                </a:solidFill>
                <a:latin typeface="Calibri" panose="020F0502020204030204" pitchFamily="34" charset="0"/>
              </a:rPr>
              <a:t>Rapport met aanbevelingen</a:t>
            </a:r>
          </a:p>
          <a:p>
            <a:pPr marL="893592" lvl="1" indent="-342731" defTabSz="684621">
              <a:spcAft>
                <a:spcPts val="900"/>
              </a:spcAft>
              <a:buClr>
                <a:srgbClr val="FF6600"/>
              </a:buClr>
              <a:buFont typeface="Calibri" panose="020F0502020204030204" pitchFamily="34" charset="0"/>
              <a:buChar char="–"/>
              <a:tabLst>
                <a:tab pos="66647" algn="l"/>
                <a:tab pos="177715" algn="l"/>
                <a:tab pos="203105" algn="l"/>
              </a:tabLst>
            </a:pPr>
            <a:r>
              <a:rPr lang="nl-NL" b="1" dirty="0">
                <a:solidFill>
                  <a:srgbClr val="003876"/>
                </a:solidFill>
                <a:latin typeface="Calibri" panose="020F0502020204030204" pitchFamily="34" charset="0"/>
              </a:rPr>
              <a:t>Steunbrieven van ADPKD werkgroep, NVN en PKD International </a:t>
            </a:r>
          </a:p>
          <a:p>
            <a:pPr marL="893592" lvl="1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endParaRPr lang="nl-NL" sz="2000" dirty="0">
              <a:solidFill>
                <a:srgbClr val="00387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" y="2383"/>
            <a:ext cx="8023394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</a:rPr>
              <a:t>De AGAINST-PLD </a:t>
            </a:r>
            <a:r>
              <a:rPr lang="en-US" sz="3000" b="1" dirty="0" err="1">
                <a:latin typeface="Calibri" panose="020F0502020204030204" pitchFamily="34" charset="0"/>
              </a:rPr>
              <a:t>studie</a:t>
            </a:r>
            <a:br>
              <a:rPr lang="en-US" sz="3000" b="1" dirty="0">
                <a:latin typeface="Calibri" panose="020F0502020204030204" pitchFamily="34" charset="0"/>
              </a:rPr>
            </a:br>
            <a:r>
              <a:rPr lang="en-US" sz="2600" b="1" dirty="0" err="1">
                <a:latin typeface="Calibri" panose="020F0502020204030204" pitchFamily="34" charset="0"/>
              </a:rPr>
              <a:t>Mogelijk</a:t>
            </a:r>
            <a:r>
              <a:rPr lang="en-US" sz="2600" b="1" dirty="0"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</a:rPr>
              <a:t>gemaakt</a:t>
            </a:r>
            <a:r>
              <a:rPr lang="en-US" sz="2600" b="1" dirty="0">
                <a:latin typeface="Calibri" panose="020F0502020204030204" pitchFamily="34" charset="0"/>
              </a:rPr>
              <a:t> door …</a:t>
            </a: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0" y="3867894"/>
            <a:ext cx="2915816" cy="12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179512" y="1131590"/>
            <a:ext cx="8568952" cy="3888432"/>
          </a:xfrm>
          <a:prstGeom prst="rect">
            <a:avLst/>
          </a:prstGeom>
        </p:spPr>
        <p:txBody>
          <a:bodyPr vert="horz" lIns="68484" tIns="34256" rIns="68484" bIns="34256" numCol="2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861" lvl="1" indent="0" defTabSz="684621"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endParaRPr lang="en-US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550861" lvl="1" indent="0" defTabSz="684621"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endParaRPr lang="en-US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550861" lvl="1" indent="0" defTabSz="684621"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endParaRPr lang="en-US" sz="1700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893592" lvl="1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endParaRPr lang="en-US" sz="1700" dirty="0">
              <a:solidFill>
                <a:srgbClr val="00387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91864" y="1178658"/>
            <a:ext cx="8568952" cy="37444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813" lvl="1" algn="ctr" defTabSz="68462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endParaRPr lang="en-US" i="1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277813" lvl="1" algn="ctr" defTabSz="68462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i="1" dirty="0">
                <a:solidFill>
                  <a:srgbClr val="003876"/>
                </a:solidFill>
                <a:latin typeface="Calibri" panose="020F0502020204030204" pitchFamily="34" charset="0"/>
              </a:rPr>
              <a:t>“Sommige studie bezoeken kunnen telefoonconsulten worden”</a:t>
            </a:r>
          </a:p>
          <a:p>
            <a:pPr marL="277813" lvl="1" algn="ctr" defTabSz="68462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i="1" dirty="0">
                <a:solidFill>
                  <a:srgbClr val="003876"/>
                </a:solidFill>
                <a:latin typeface="Calibri" panose="020F0502020204030204" pitchFamily="34" charset="0"/>
              </a:rPr>
              <a:t>“Zorg voor goede voorlichting voor de start van de studie over mogelijke bijwerkingen”</a:t>
            </a:r>
          </a:p>
          <a:p>
            <a:pPr marL="277813" lvl="1" algn="ctr" defTabSz="68462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i="1" dirty="0">
                <a:solidFill>
                  <a:srgbClr val="003876"/>
                </a:solidFill>
                <a:latin typeface="Calibri" panose="020F0502020204030204" pitchFamily="34" charset="0"/>
              </a:rPr>
              <a:t>“Bied een coach aan voor patiënten met bijwerkingen”</a:t>
            </a:r>
          </a:p>
          <a:p>
            <a:pPr marL="277813" lvl="1" algn="ctr" defTabSz="684621">
              <a:spcBef>
                <a:spcPts val="1200"/>
              </a:spcBef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i="1" dirty="0">
                <a:solidFill>
                  <a:srgbClr val="003876"/>
                </a:solidFill>
                <a:latin typeface="Calibri" panose="020F0502020204030204" pitchFamily="34" charset="0"/>
              </a:rPr>
              <a:t>“Ik zou graag vitamine D en calcium nemen om een eventueel effect</a:t>
            </a:r>
          </a:p>
          <a:p>
            <a:pPr marL="277813" lvl="1" algn="ctr" defTabSz="684621">
              <a:spcAft>
                <a:spcPts val="12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i="1" dirty="0">
                <a:solidFill>
                  <a:srgbClr val="003876"/>
                </a:solidFill>
                <a:latin typeface="Calibri" panose="020F0502020204030204" pitchFamily="34" charset="0"/>
              </a:rPr>
              <a:t>op botmassa te verminderen”</a:t>
            </a:r>
          </a:p>
          <a:p>
            <a:pPr marL="277813" lvl="1" algn="ctr" defTabSz="68462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nl-NL" i="1" dirty="0">
                <a:solidFill>
                  <a:srgbClr val="003876"/>
                </a:solidFill>
                <a:latin typeface="Calibri" panose="020F0502020204030204" pitchFamily="34" charset="0"/>
              </a:rPr>
              <a:t>“De informatie brief is soms moeilijk te begrijpen en bevat soms moeilijke woorden. Kunnen patiënten die lezen en van suggesties voorzien?”</a:t>
            </a:r>
            <a:endParaRPr lang="nl-NL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277813" algn="ctr">
              <a:spcBef>
                <a:spcPts val="1200"/>
              </a:spcBef>
            </a:pP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" y="2383"/>
            <a:ext cx="8023394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</a:rPr>
              <a:t>Patient </a:t>
            </a:r>
            <a:r>
              <a:rPr lang="en-US" sz="3000" b="1" dirty="0" err="1">
                <a:latin typeface="Calibri" panose="020F0502020204030204" pitchFamily="34" charset="0"/>
              </a:rPr>
              <a:t>focusgroepen</a:t>
            </a:r>
            <a:br>
              <a:rPr lang="en-US" sz="3000" b="1" dirty="0">
                <a:latin typeface="Calibri" panose="020F0502020204030204" pitchFamily="34" charset="0"/>
              </a:rPr>
            </a:br>
            <a:r>
              <a:rPr lang="en-US" sz="2600" b="1" dirty="0" err="1">
                <a:latin typeface="Calibri" panose="020F0502020204030204" pitchFamily="34" charset="0"/>
              </a:rPr>
              <a:t>Voorbeelden</a:t>
            </a:r>
            <a:r>
              <a:rPr lang="en-US" sz="2600" b="1" dirty="0">
                <a:latin typeface="Calibri" panose="020F0502020204030204" pitchFamily="34" charset="0"/>
              </a:rPr>
              <a:t> van </a:t>
            </a:r>
            <a:r>
              <a:rPr lang="en-US" sz="2600" b="1" dirty="0" err="1">
                <a:latin typeface="Calibri" panose="020F0502020204030204" pitchFamily="34" charset="0"/>
              </a:rPr>
              <a:t>aanbevelingen</a:t>
            </a: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" y="2383"/>
            <a:ext cx="8023436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</a:rPr>
              <a:t>Even </a:t>
            </a:r>
            <a:r>
              <a:rPr lang="en-US" sz="3000" b="1" dirty="0" err="1">
                <a:latin typeface="Calibri" panose="020F0502020204030204" pitchFamily="34" charset="0"/>
              </a:rPr>
              <a:t>voorstellen</a:t>
            </a:r>
            <a:endParaRPr lang="en-US" sz="30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pic>
        <p:nvPicPr>
          <p:cNvPr id="10" name="Picture 4" descr="Afbeeldingsresultaat voor prof drenth radbou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/>
          <a:stretch/>
        </p:blipFill>
        <p:spPr bwMode="auto">
          <a:xfrm>
            <a:off x="300464" y="1210322"/>
            <a:ext cx="804634" cy="115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Afbeeldingsresultaat voor radb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68" y="915566"/>
            <a:ext cx="2174296" cy="10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7" b="27285"/>
          <a:stretch/>
        </p:blipFill>
        <p:spPr bwMode="auto">
          <a:xfrm>
            <a:off x="1256771" y="2584181"/>
            <a:ext cx="1015304" cy="4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1231166" y="1675990"/>
            <a:ext cx="4538074" cy="790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Prof.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Joost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Drenth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Maag-darm-leverarts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Gespecialiseerd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cystelevers</a:t>
            </a:r>
            <a:endParaRPr lang="en-GB" sz="14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218861" y="3017246"/>
            <a:ext cx="4157198" cy="8487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Prof. Ron Gansevoort </a:t>
            </a:r>
            <a:b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Nefroloog</a:t>
            </a:r>
            <a:b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Gespecialiseerd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cystenieren</a:t>
            </a:r>
            <a:endParaRPr lang="en-GB" sz="14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 descr="Afbeeldingsresultaat voor leverpatientenverenig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88" y="1200899"/>
            <a:ext cx="1711404" cy="6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234" y="3946774"/>
            <a:ext cx="815093" cy="96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1218352" y="4307524"/>
            <a:ext cx="2880320" cy="838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Sophie Aapkes </a:t>
            </a:r>
          </a:p>
          <a:p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Arts-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onderzoeker</a:t>
            </a:r>
            <a:endParaRPr lang="en-GB" sz="14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4" descr="Afbeeldingsresultaat voor jose willems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210322"/>
            <a:ext cx="906260" cy="115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hthoek 37"/>
          <p:cNvSpPr/>
          <p:nvPr/>
        </p:nvSpPr>
        <p:spPr>
          <a:xfrm>
            <a:off x="5656780" y="1959635"/>
            <a:ext cx="3413298" cy="4412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Jose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Willemse</a:t>
            </a:r>
            <a:b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Directeur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Ndl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Leverpatiënten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Vereniging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r="6647"/>
          <a:stretch/>
        </p:blipFill>
        <p:spPr bwMode="auto">
          <a:xfrm>
            <a:off x="4568763" y="2558302"/>
            <a:ext cx="909497" cy="117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5647352" y="3017974"/>
            <a:ext cx="3358381" cy="838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Dr.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Annemieke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Visser</a:t>
            </a:r>
          </a:p>
          <a:p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Socioloog</a:t>
            </a:r>
            <a:endParaRPr lang="en-GB" sz="14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Onafhankelijk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gespreksleider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4" y="2558302"/>
            <a:ext cx="804634" cy="1179886"/>
          </a:xfrm>
          <a:prstGeom prst="rect">
            <a:avLst/>
          </a:prstGeom>
        </p:spPr>
      </p:pic>
      <p:pic>
        <p:nvPicPr>
          <p:cNvPr id="41" name="Picture 10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7" b="27285"/>
          <a:stretch/>
        </p:blipFill>
        <p:spPr bwMode="auto">
          <a:xfrm>
            <a:off x="1270188" y="3960257"/>
            <a:ext cx="1015304" cy="4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7" b="27285"/>
          <a:stretch/>
        </p:blipFill>
        <p:spPr bwMode="auto">
          <a:xfrm>
            <a:off x="5634195" y="2578474"/>
            <a:ext cx="1015304" cy="4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488439" y="3898431"/>
            <a:ext cx="4588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Patiënt leden van de focusgroepen </a:t>
            </a:r>
          </a:p>
          <a:p>
            <a:r>
              <a:rPr lang="nl-N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Overige leden studie team (gynaecologen, radiologen) </a:t>
            </a:r>
          </a:p>
          <a:p>
            <a:r>
              <a:rPr lang="nl-N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 centra: Nijmegen, Barcelona, Keulen, Leuven</a:t>
            </a:r>
          </a:p>
          <a:p>
            <a:endParaRPr lang="nl-N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Aanmelden voor studie kan:  </a:t>
            </a:r>
            <a:r>
              <a:rPr lang="nl-N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S.E.Aapkes@umcg.nl</a:t>
            </a:r>
            <a:endParaRPr lang="nl-N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3"/>
            <a:ext cx="8023436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>
                <a:solidFill>
                  <a:srgbClr val="800000"/>
                </a:solidFill>
                <a:latin typeface="Calibri" panose="020F0502020204030204" pitchFamily="34" charset="0"/>
              </a:rPr>
              <a:t>Nieuws</a:t>
            </a:r>
            <a:r>
              <a:rPr lang="en-US" sz="3000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Calibri" panose="020F0502020204030204" pitchFamily="34" charset="0"/>
              </a:rPr>
              <a:t>uit</a:t>
            </a:r>
            <a:r>
              <a:rPr lang="en-US" sz="3000" b="1" dirty="0">
                <a:solidFill>
                  <a:srgbClr val="800000"/>
                </a:solidFill>
                <a:latin typeface="Calibri" panose="020F0502020204030204" pitchFamily="34" charset="0"/>
              </a:rPr>
              <a:t> Groningen</a:t>
            </a:r>
          </a:p>
        </p:txBody>
      </p:sp>
      <p:sp>
        <p:nvSpPr>
          <p:cNvPr id="5" name="Rechthoek 4"/>
          <p:cNvSpPr/>
          <p:nvPr/>
        </p:nvSpPr>
        <p:spPr>
          <a:xfrm>
            <a:off x="52" y="943030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5" tIns="34256" rIns="68475" bIns="34256" rtlCol="0" anchor="ctr"/>
          <a:lstStyle/>
          <a:p>
            <a:pPr algn="ctr" defTabSz="684618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362082" y="1241986"/>
            <a:ext cx="8228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1. Erkend als Europees Expertise Centrum voor Cystenieren</a:t>
            </a:r>
          </a:p>
          <a:p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Voordeel: Eventuele subsidies door de Europese Unie</a:t>
            </a:r>
          </a:p>
          <a:p>
            <a:endParaRPr lang="nl-NL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2. Er komt een KDIGO Richtlijnen Conferentie </a:t>
            </a:r>
          </a:p>
          <a:p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Voordeel: Standaardisatie van medisch beleid. Patiënten betrokken !</a:t>
            </a:r>
          </a:p>
          <a:p>
            <a:endParaRPr lang="nl-NL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3. Een grote subsidie van de Nederlandse overheid (1.3 miljoen Euro)</a:t>
            </a:r>
          </a:p>
          <a:p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De HYDRO-PROTECT studie, start pas volgend jaar</a:t>
            </a:r>
          </a:p>
          <a:p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Toevoegen plastablet aan tolvaptan om minder te gaan plassen </a:t>
            </a:r>
            <a:r>
              <a:rPr lang="nl-NL" sz="1600" u="sng" dirty="0">
                <a:solidFill>
                  <a:schemeClr val="tx2"/>
                </a:solidFill>
                <a:latin typeface="Calibri" panose="020F0502020204030204" pitchFamily="34" charset="0"/>
              </a:rPr>
              <a:t>en</a:t>
            </a:r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 de nier beter te 	beschermen tegen achteruitgang</a:t>
            </a:r>
          </a:p>
          <a:p>
            <a:endParaRPr lang="nl-NL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4. Een grote subsidie van de Nederlandse overheid (800,000 Euro)</a:t>
            </a:r>
          </a:p>
          <a:p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De AGAINST-PLD studie, start later dit jaar</a:t>
            </a:r>
          </a:p>
        </p:txBody>
      </p:sp>
    </p:spTree>
    <p:extLst>
      <p:ext uri="{BB962C8B-B14F-4D97-AF65-F5344CB8AC3E}">
        <p14:creationId xmlns:p14="http://schemas.microsoft.com/office/powerpoint/2010/main" val="11981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3"/>
            <a:ext cx="8023436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Cystenieren</a:t>
            </a:r>
          </a:p>
        </p:txBody>
      </p:sp>
      <p:sp>
        <p:nvSpPr>
          <p:cNvPr id="5" name="Rechthoek 4"/>
          <p:cNvSpPr/>
          <p:nvPr/>
        </p:nvSpPr>
        <p:spPr>
          <a:xfrm>
            <a:off x="52" y="943030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5" tIns="34256" rIns="68475" bIns="34256" rtlCol="0" anchor="ctr"/>
          <a:lstStyle/>
          <a:p>
            <a:pPr algn="ctr" defTabSz="684618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pic>
        <p:nvPicPr>
          <p:cNvPr id="6" name="Picture 2" descr="https://vajiramandravi.s3.us-east-1.amazonaws.com/media/2019/11/28/8/29/28/Autosomal_Dominant_Polycystic_Kidney_Disease_ADPK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21" y="1671372"/>
            <a:ext cx="5769671" cy="28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404117" y="1628922"/>
            <a:ext cx="38851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              Het beloop in de tijd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411679" y="4536138"/>
            <a:ext cx="833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Leeftijd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263499" y="2124298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nl-NL" sz="1200" b="1" dirty="0"/>
          </a:p>
          <a:p>
            <a:pPr algn="r"/>
            <a:r>
              <a:rPr lang="nl-NL" sz="1200" b="1" dirty="0"/>
              <a:t>Nierfunctie</a:t>
            </a:r>
          </a:p>
          <a:p>
            <a:pPr algn="r"/>
            <a:endParaRPr lang="nl-NL" sz="12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092587" y="3742094"/>
            <a:ext cx="1179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Nierfalen:</a:t>
            </a:r>
          </a:p>
          <a:p>
            <a:pPr algn="ctr"/>
            <a:r>
              <a:rPr lang="nl-NL" sz="1200" b="1" dirty="0"/>
              <a:t>Start dialyse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t="9399" r="63725" b="11801"/>
          <a:stretch/>
        </p:blipFill>
        <p:spPr bwMode="auto">
          <a:xfrm>
            <a:off x="251520" y="1228312"/>
            <a:ext cx="2784482" cy="36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2" y="943030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5" tIns="34256" rIns="68475" bIns="34256" rtlCol="0" anchor="ctr"/>
          <a:lstStyle/>
          <a:p>
            <a:pPr algn="ctr" defTabSz="684618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8600" r="72875" b="44514"/>
          <a:stretch/>
        </p:blipFill>
        <p:spPr bwMode="auto">
          <a:xfrm>
            <a:off x="5037722" y="1282153"/>
            <a:ext cx="3673671" cy="36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08" r="62033" b="27074"/>
          <a:stretch/>
        </p:blipFill>
        <p:spPr bwMode="auto">
          <a:xfrm>
            <a:off x="348242" y="1275606"/>
            <a:ext cx="3672408" cy="357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383"/>
            <a:ext cx="8023436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Maar het is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</a:rPr>
              <a:t>een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</a:rPr>
              <a:t>nier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- </a:t>
            </a:r>
            <a:r>
              <a:rPr lang="en-US" b="1" u="sng" dirty="0">
                <a:solidFill>
                  <a:srgbClr val="800000"/>
                </a:solidFill>
                <a:latin typeface="Calibri" panose="020F0502020204030204" pitchFamily="34" charset="0"/>
              </a:rPr>
              <a:t>en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</a:rPr>
              <a:t>leverziekte</a:t>
            </a:r>
            <a:endParaRPr lang="en-US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8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3"/>
            <a:ext cx="8023436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Maar het is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</a:rPr>
              <a:t>een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</a:rPr>
              <a:t>nier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- </a:t>
            </a:r>
            <a:r>
              <a:rPr lang="en-US" b="1" u="sng" dirty="0">
                <a:solidFill>
                  <a:srgbClr val="800000"/>
                </a:solidFill>
                <a:latin typeface="Calibri" panose="020F0502020204030204" pitchFamily="34" charset="0"/>
              </a:rPr>
              <a:t>en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</a:rPr>
              <a:t>leverziekte</a:t>
            </a:r>
            <a:endParaRPr lang="en-US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2" y="943030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5" tIns="34256" rIns="68475" bIns="34256" rtlCol="0" anchor="ctr"/>
          <a:lstStyle/>
          <a:p>
            <a:pPr algn="ctr" defTabSz="684618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337142" y="1203598"/>
            <a:ext cx="8555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Uiteindelijk 80% van de mensen met cystenieren ook cysten in de lever</a:t>
            </a: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Meestal slechts een paar cysten. Bij een minderheid een (groot) probleem </a:t>
            </a: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Kan ook alleen als cystelever voorkomen (zonder nierproblemen), ook erfelijk </a:t>
            </a:r>
          </a:p>
          <a:p>
            <a:pPr>
              <a:buClr>
                <a:srgbClr val="FF6600"/>
              </a:buClr>
            </a:pPr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- 50% van de mensen met veel levercysten</a:t>
            </a:r>
          </a:p>
          <a:p>
            <a:pPr>
              <a:buClr>
                <a:srgbClr val="FF6600"/>
              </a:buClr>
            </a:pPr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- ook erfelijk (“autosomaal dominant” ofwel 50% kans bij de kinderen)</a:t>
            </a:r>
          </a:p>
          <a:p>
            <a:pPr>
              <a:buClr>
                <a:srgbClr val="FF6600"/>
              </a:buClr>
            </a:pPr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endParaRPr 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Aantal cysten neemt toe en cysten groeien. </a:t>
            </a:r>
          </a:p>
          <a:p>
            <a:pPr>
              <a:buClr>
                <a:srgbClr val="FF6600"/>
              </a:buClr>
            </a:pPr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- Functie van de lever blijft goed</a:t>
            </a:r>
          </a:p>
          <a:p>
            <a:pPr>
              <a:buClr>
                <a:srgbClr val="FF6600"/>
              </a:buClr>
            </a:pPr>
            <a:r>
              <a:rPr lang="nl-NL" sz="1600" dirty="0">
                <a:solidFill>
                  <a:schemeClr val="tx2"/>
                </a:solidFill>
                <a:latin typeface="Calibri" panose="020F0502020204030204" pitchFamily="34" charset="0"/>
              </a:rPr>
              <a:t>	- Grootte kan aanleiding zijn tot problemen</a:t>
            </a:r>
          </a:p>
        </p:txBody>
      </p:sp>
    </p:spTree>
    <p:extLst>
      <p:ext uri="{BB962C8B-B14F-4D97-AF65-F5344CB8AC3E}">
        <p14:creationId xmlns:p14="http://schemas.microsoft.com/office/powerpoint/2010/main" val="7279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3" y="2383"/>
            <a:ext cx="8023394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De </a:t>
            </a:r>
            <a:r>
              <a:rPr lang="en-US" sz="3200" b="1" dirty="0" err="1">
                <a:latin typeface="Calibri" panose="020F0502020204030204" pitchFamily="34" charset="0"/>
              </a:rPr>
              <a:t>problemen</a:t>
            </a:r>
            <a:r>
              <a:rPr lang="en-US" sz="3200" b="1" dirty="0">
                <a:latin typeface="Calibri" panose="020F0502020204030204" pitchFamily="34" charset="0"/>
              </a:rPr>
              <a:t> van </a:t>
            </a:r>
            <a:r>
              <a:rPr lang="en-US" sz="3200" b="1" dirty="0" err="1">
                <a:latin typeface="Calibri" panose="020F0502020204030204" pitchFamily="34" charset="0"/>
              </a:rPr>
              <a:t>een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grote</a:t>
            </a:r>
            <a:r>
              <a:rPr lang="en-US" sz="3200" b="1" dirty="0">
                <a:latin typeface="Calibri" panose="020F0502020204030204" pitchFamily="34" charset="0"/>
              </a:rPr>
              <a:t> lever</a:t>
            </a: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5436096" y="1280374"/>
            <a:ext cx="3635896" cy="3672408"/>
          </a:xfrm>
          <a:prstGeom prst="rect">
            <a:avLst/>
          </a:prstGeom>
        </p:spPr>
        <p:txBody>
          <a:bodyPr vert="horz" lIns="68484" tIns="34256" rIns="68484" bIns="34256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Volume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klachten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obstipatie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verminderde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eetlust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afvallen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zuurbranden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breuken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Mechanische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klachten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bijv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niet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goed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kunnen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bukken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problemen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met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zitten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geen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veters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kunnen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strikken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Psychosociale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problemen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Pijn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Rechthoek 9"/>
          <p:cNvSpPr/>
          <p:nvPr/>
        </p:nvSpPr>
        <p:spPr>
          <a:xfrm>
            <a:off x="0" y="3867894"/>
            <a:ext cx="2915816" cy="12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:\Users\aapkesse\AppData\Local\Microsoft\Windows\Temporary Internet Files\Content.Outlook\B8F8JLO6\One-is-pregnant-others-have-pk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8"/>
          <a:stretch/>
        </p:blipFill>
        <p:spPr bwMode="auto">
          <a:xfrm>
            <a:off x="270283" y="1361062"/>
            <a:ext cx="5019841" cy="32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" y="2383"/>
            <a:ext cx="8023436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</a:rPr>
              <a:t>Behandeling</a:t>
            </a:r>
            <a:endParaRPr lang="en-US" sz="30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13" name="Rechthoek 12"/>
          <p:cNvSpPr/>
          <p:nvPr/>
        </p:nvSpPr>
        <p:spPr>
          <a:xfrm>
            <a:off x="0" y="3867894"/>
            <a:ext cx="2915816" cy="12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346049" y="1215090"/>
            <a:ext cx="8474423" cy="3384376"/>
          </a:xfrm>
          <a:prstGeom prst="rect">
            <a:avLst/>
          </a:prstGeom>
        </p:spPr>
        <p:txBody>
          <a:bodyPr vert="horz" lIns="68484" tIns="34256" rIns="68484" bIns="34256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04" indent="-342731" defTabSz="684621"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Slechts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medicijn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somatostatine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analogen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bijv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Lanreotide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5873" defTabSz="684621">
              <a:spcBef>
                <a:spcPts val="0"/>
              </a:spcBef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		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Werkzaam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maar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beperkt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15873" defTabSz="684621">
              <a:spcBef>
                <a:spcPts val="0"/>
              </a:spcBef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		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Duur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5873" defTabSz="684621"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		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Bijwerkingen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levercyste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infecties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galstenen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358604" indent="-342731" defTabSz="684621"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Aanprikken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leegzuigen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van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cystes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50861" lvl="1" indent="0" defTabSz="684621"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Vaak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slechts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tijdelijk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effect </a:t>
            </a:r>
          </a:p>
          <a:p>
            <a:pPr marL="358604" indent="-342731" defTabSz="684621"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Stuk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van de lever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weghalen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50861" lvl="1" indent="0" defTabSz="684621"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Moeilijke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ingreep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nadien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levertransplantatie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moeilijk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(“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plakken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 /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luikje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58604" indent="-342731" defTabSz="684621"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Afgelopen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jaar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1293 lever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transplantaties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Europa (±100 in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Ndl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5873" defTabSz="684621">
              <a:spcBef>
                <a:spcPts val="0"/>
              </a:spcBef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		- Lever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transplantatie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kost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€150.000 in de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eerste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jaar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5873" defTabSz="684621"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		-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Gaat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gepaard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met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medische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problemen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sterfte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Afbeeldingsresultaat voor lanreoti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9" b="4859"/>
          <a:stretch/>
        </p:blipFill>
        <p:spPr bwMode="auto">
          <a:xfrm>
            <a:off x="5874869" y="1593347"/>
            <a:ext cx="2449734" cy="12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3" y="2383"/>
            <a:ext cx="8023394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De </a:t>
            </a:r>
            <a:r>
              <a:rPr lang="en-US" sz="3200" b="1" dirty="0" err="1">
                <a:latin typeface="Calibri" panose="020F0502020204030204" pitchFamily="34" charset="0"/>
              </a:rPr>
              <a:t>rol</a:t>
            </a:r>
            <a:r>
              <a:rPr lang="en-US" sz="3200" b="1" dirty="0">
                <a:latin typeface="Calibri" panose="020F0502020204030204" pitchFamily="34" charset="0"/>
              </a:rPr>
              <a:t> van </a:t>
            </a:r>
            <a:r>
              <a:rPr lang="en-US" sz="3200" b="1" dirty="0" err="1">
                <a:latin typeface="Calibri" panose="020F0502020204030204" pitchFamily="34" charset="0"/>
              </a:rPr>
              <a:t>oestrogenen</a:t>
            </a:r>
            <a:endParaRPr lang="en-US" sz="32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sp>
        <p:nvSpPr>
          <p:cNvPr id="8" name="Rechthoek 7"/>
          <p:cNvSpPr/>
          <p:nvPr/>
        </p:nvSpPr>
        <p:spPr>
          <a:xfrm>
            <a:off x="0" y="3867894"/>
            <a:ext cx="2915816" cy="12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323528" y="1178658"/>
            <a:ext cx="8787288" cy="3600400"/>
          </a:xfrm>
          <a:prstGeom prst="rect">
            <a:avLst/>
          </a:prstGeom>
        </p:spPr>
        <p:txBody>
          <a:bodyPr vert="horz" lIns="68484" tIns="34256" rIns="68484" bIns="34256"/>
          <a:lstStyle>
            <a:lvl1pPr marL="0" indent="0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4988" indent="-174625" algn="l" defTabSz="914269" rtl="0" eaLnBrk="1" latinLnBrk="0" hangingPunct="1">
              <a:spcBef>
                <a:spcPct val="20000"/>
              </a:spcBef>
              <a:buClr>
                <a:srgbClr val="F44C07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3038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7300" indent="-174625" algn="l" defTabSz="914269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Courier New"/>
              <a:buChar char="o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Cystelevers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komen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met name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bij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vrouwen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voor</a:t>
            </a:r>
            <a:endParaRPr lang="en-US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Gebruik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van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oestrogenen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lijkt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gerelateerd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aan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lever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groei</a:t>
            </a:r>
            <a:endParaRPr lang="en-US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Tx/>
              <a:buChar char="-"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Hormoon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behandeling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menopauze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:	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groei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+7% per 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jaar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afname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-2% in 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controles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)</a:t>
            </a:r>
          </a:p>
          <a:p>
            <a:pPr marL="893761" lvl="1" indent="-342900" defTabSz="684621">
              <a:spcAft>
                <a:spcPts val="900"/>
              </a:spcAft>
              <a:buClr>
                <a:srgbClr val="FF6600"/>
              </a:buClr>
              <a:buFontTx/>
              <a:buChar char="-"/>
              <a:tabLst>
                <a:tab pos="66647" algn="l"/>
                <a:tab pos="177715" algn="l"/>
                <a:tab pos="203105" algn="l"/>
              </a:tabLst>
            </a:pP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Anticonceptie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met 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oestrogenen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: 		lever </a:t>
            </a:r>
            <a:r>
              <a:rPr lang="en-US" sz="1600" dirty="0" err="1">
                <a:solidFill>
                  <a:srgbClr val="003876"/>
                </a:solidFill>
                <a:latin typeface="Calibri" panose="020F0502020204030204" pitchFamily="34" charset="0"/>
              </a:rPr>
              <a:t>groei</a:t>
            </a:r>
            <a:r>
              <a:rPr lang="en-US" sz="1600" dirty="0">
                <a:solidFill>
                  <a:srgbClr val="003876"/>
                </a:solidFill>
                <a:latin typeface="Calibri" panose="020F0502020204030204" pitchFamily="34" charset="0"/>
              </a:rPr>
              <a:t> 1.5% extra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In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experimenten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leidt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toediening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van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oestrogenen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tot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groei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, en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blokkeren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van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oestrogenen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doet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groei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afnemen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(in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diermodellen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en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menselijke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cystecellen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)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Invloed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van de </a:t>
            </a:r>
            <a:r>
              <a:rPr lang="en-US" dirty="0" err="1">
                <a:solidFill>
                  <a:srgbClr val="003876"/>
                </a:solidFill>
                <a:latin typeface="Calibri" panose="020F0502020204030204" pitchFamily="34" charset="0"/>
              </a:rPr>
              <a:t>menopauze</a:t>
            </a:r>
            <a:r>
              <a:rPr lang="en-US" dirty="0">
                <a:solidFill>
                  <a:srgbClr val="003876"/>
                </a:solidFill>
                <a:latin typeface="Calibri" panose="020F0502020204030204" pitchFamily="34" charset="0"/>
              </a:rPr>
              <a:t> ?</a:t>
            </a:r>
          </a:p>
          <a:p>
            <a:pPr marL="358604" indent="-342731" defTabSz="684621">
              <a:spcAft>
                <a:spcPts val="900"/>
              </a:spcAft>
              <a:buClr>
                <a:srgbClr val="FF6600"/>
              </a:buClr>
              <a:buFont typeface="Wingdings" charset="2"/>
              <a:buChar char="§"/>
              <a:tabLst>
                <a:tab pos="66647" algn="l"/>
                <a:tab pos="177715" algn="l"/>
                <a:tab pos="203105" algn="l"/>
              </a:tabLst>
            </a:pPr>
            <a:endParaRPr lang="en-US" dirty="0">
              <a:solidFill>
                <a:srgbClr val="003876"/>
              </a:solidFill>
              <a:latin typeface="Calibri" panose="020F0502020204030204" pitchFamily="34" charset="0"/>
            </a:endParaRPr>
          </a:p>
          <a:p>
            <a:pPr marL="550861" lvl="1" indent="0" defTabSz="684621">
              <a:spcAft>
                <a:spcPts val="900"/>
              </a:spcAft>
              <a:buClr>
                <a:srgbClr val="FF6600"/>
              </a:buClr>
              <a:buNone/>
              <a:tabLst>
                <a:tab pos="66647" algn="l"/>
                <a:tab pos="177715" algn="l"/>
                <a:tab pos="203105" algn="l"/>
              </a:tabLst>
            </a:pPr>
            <a:r>
              <a:rPr lang="en-US" sz="2000" dirty="0">
                <a:solidFill>
                  <a:srgbClr val="003876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2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" y="943018"/>
            <a:ext cx="9144000" cy="5000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3000"/>
                  <a:lumOff val="7000"/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56" rIns="68484" bIns="34256" rtlCol="0" anchor="ctr"/>
          <a:lstStyle/>
          <a:p>
            <a:pPr algn="ctr" defTabSz="684720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8023436" y="139057"/>
            <a:ext cx="1195626" cy="693458"/>
            <a:chOff x="8023436" y="139056"/>
            <a:chExt cx="1195626" cy="693457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36" y="139056"/>
              <a:ext cx="494709" cy="6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kstvak 35"/>
            <p:cNvSpPr txBox="1"/>
            <p:nvPr/>
          </p:nvSpPr>
          <p:spPr>
            <a:xfrm>
              <a:off x="8317878" y="209402"/>
              <a:ext cx="9011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Groningen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   Kidney</a:t>
              </a:r>
            </a:p>
            <a:p>
              <a:pPr defTabSz="684618"/>
              <a:r>
                <a:rPr lang="nl-NL" sz="1000" b="1" dirty="0">
                  <a:solidFill>
                    <a:srgbClr val="003876"/>
                  </a:solidFill>
                </a:rPr>
                <a:t>Center </a:t>
              </a:r>
              <a:endParaRPr lang="en-US" sz="1000" b="1" dirty="0">
                <a:solidFill>
                  <a:srgbClr val="003876"/>
                </a:solidFill>
              </a:endParaRPr>
            </a:p>
          </p:txBody>
        </p:sp>
      </p:grpSp>
      <p:pic>
        <p:nvPicPr>
          <p:cNvPr id="1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9" b="2307"/>
          <a:stretch>
            <a:fillRect/>
          </a:stretch>
        </p:blipFill>
        <p:spPr bwMode="auto">
          <a:xfrm>
            <a:off x="827584" y="1608750"/>
            <a:ext cx="6972686" cy="298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hthoek 15"/>
          <p:cNvSpPr/>
          <p:nvPr/>
        </p:nvSpPr>
        <p:spPr>
          <a:xfrm>
            <a:off x="357148" y="4785782"/>
            <a:ext cx="8712968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00" dirty="0">
                <a:solidFill>
                  <a:schemeClr val="tx1"/>
                </a:solidFill>
              </a:rPr>
              <a:t>Chebib en anderen</a:t>
            </a:r>
          </a:p>
          <a:p>
            <a:pPr algn="r"/>
            <a:r>
              <a:rPr lang="nl-NL" sz="1200" dirty="0">
                <a:solidFill>
                  <a:schemeClr val="tx1"/>
                </a:solidFill>
              </a:rPr>
              <a:t>NDT 2016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" y="2383"/>
            <a:ext cx="8023394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De </a:t>
            </a:r>
            <a:r>
              <a:rPr lang="en-US" sz="3200" b="1" dirty="0" err="1">
                <a:latin typeface="Calibri" panose="020F0502020204030204" pitchFamily="34" charset="0"/>
              </a:rPr>
              <a:t>rol</a:t>
            </a:r>
            <a:r>
              <a:rPr lang="en-US" sz="3200" b="1" dirty="0">
                <a:latin typeface="Calibri" panose="020F0502020204030204" pitchFamily="34" charset="0"/>
              </a:rPr>
              <a:t> van </a:t>
            </a:r>
            <a:r>
              <a:rPr lang="en-US" sz="3200" b="1" dirty="0" err="1">
                <a:latin typeface="Calibri" panose="020F0502020204030204" pitchFamily="34" charset="0"/>
              </a:rPr>
              <a:t>oestrogenen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78"/>
    </mc:Choice>
    <mc:Fallback xmlns="">
      <p:transition spd="slow" advTm="54378"/>
    </mc:Fallback>
  </mc:AlternateContent>
</p:sld>
</file>

<file path=ppt/theme/theme1.xml><?xml version="1.0" encoding="utf-8"?>
<a:theme xmlns:a="http://schemas.openxmlformats.org/drawingml/2006/main" name="1_Office Theme">
  <a:themeElements>
    <a:clrScheme name="ASN 2016">
      <a:dk1>
        <a:srgbClr val="3A3838"/>
      </a:dk1>
      <a:lt1>
        <a:sysClr val="window" lastClr="FFFFFF"/>
      </a:lt1>
      <a:dk2>
        <a:srgbClr val="003876"/>
      </a:dk2>
      <a:lt2>
        <a:srgbClr val="E7E6E6"/>
      </a:lt2>
      <a:accent1>
        <a:srgbClr val="009DDC"/>
      </a:accent1>
      <a:accent2>
        <a:srgbClr val="922D46"/>
      </a:accent2>
      <a:accent3>
        <a:srgbClr val="A5A5A5"/>
      </a:accent3>
      <a:accent4>
        <a:srgbClr val="922D46"/>
      </a:accent4>
      <a:accent5>
        <a:srgbClr val="62ACFE"/>
      </a:accent5>
      <a:accent6>
        <a:srgbClr val="757070"/>
      </a:accent6>
      <a:hlink>
        <a:srgbClr val="009DDC"/>
      </a:hlink>
      <a:folHlink>
        <a:srgbClr val="7570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ASN 2016">
      <a:dk1>
        <a:srgbClr val="3A3838"/>
      </a:dk1>
      <a:lt1>
        <a:sysClr val="window" lastClr="FFFFFF"/>
      </a:lt1>
      <a:dk2>
        <a:srgbClr val="003876"/>
      </a:dk2>
      <a:lt2>
        <a:srgbClr val="E7E6E6"/>
      </a:lt2>
      <a:accent1>
        <a:srgbClr val="009DDC"/>
      </a:accent1>
      <a:accent2>
        <a:srgbClr val="922D46"/>
      </a:accent2>
      <a:accent3>
        <a:srgbClr val="A5A5A5"/>
      </a:accent3>
      <a:accent4>
        <a:srgbClr val="922D46"/>
      </a:accent4>
      <a:accent5>
        <a:srgbClr val="62ACFE"/>
      </a:accent5>
      <a:accent6>
        <a:srgbClr val="757070"/>
      </a:accent6>
      <a:hlink>
        <a:srgbClr val="009DDC"/>
      </a:hlink>
      <a:folHlink>
        <a:srgbClr val="7570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3CA4FF381D74EB9426F7A02061808" ma:contentTypeVersion="18" ma:contentTypeDescription="Een nieuw document maken." ma:contentTypeScope="" ma:versionID="c581f40014a141577578d081cab39546">
  <xsd:schema xmlns:xsd="http://www.w3.org/2001/XMLSchema" xmlns:xs="http://www.w3.org/2001/XMLSchema" xmlns:p="http://schemas.microsoft.com/office/2006/metadata/properties" xmlns:ns2="71c33eae-e522-400a-aaac-3e86f97f4eba" xmlns:ns3="4b2491aa-951b-4943-8647-4dc6eee7a6bd" xmlns:ns4="9c1c412f-b643-446d-99ef-bf26fadf0ee9" targetNamespace="http://schemas.microsoft.com/office/2006/metadata/properties" ma:root="true" ma:fieldsID="c78c48e2d6fb867cf53ed61223312ba9" ns2:_="" ns3:_="" ns4:_="">
    <xsd:import namespace="71c33eae-e522-400a-aaac-3e86f97f4eba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eae-e522-400a-aaac-3e86f97f4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c33eae-e522-400a-aaac-3e86f97f4eba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29809682-6EBE-4834-9753-460550AF8BF3}"/>
</file>

<file path=customXml/itemProps2.xml><?xml version="1.0" encoding="utf-8"?>
<ds:datastoreItem xmlns:ds="http://schemas.openxmlformats.org/officeDocument/2006/customXml" ds:itemID="{D5634C08-7F15-42F9-954D-6F8A39A89804}"/>
</file>

<file path=customXml/itemProps3.xml><?xml version="1.0" encoding="utf-8"?>
<ds:datastoreItem xmlns:ds="http://schemas.openxmlformats.org/officeDocument/2006/customXml" ds:itemID="{74E2C8F5-A6AD-4B2A-8E45-40725BDC1C40}"/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984</Words>
  <Application>Microsoft Office PowerPoint</Application>
  <PresentationFormat>Diavoorstelling (16:9)</PresentationFormat>
  <Paragraphs>171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1_Office Theme</vt:lpstr>
      <vt:lpstr>3_Office Theme</vt:lpstr>
      <vt:lpstr>  Cystenieren - Een update uit Groningen - </vt:lpstr>
      <vt:lpstr>Nieuws uit Groningen</vt:lpstr>
      <vt:lpstr>Cystenieren</vt:lpstr>
      <vt:lpstr>Maar het is een nier- en leverziekte</vt:lpstr>
      <vt:lpstr>Maar het is een nier- en leverziekte</vt:lpstr>
      <vt:lpstr>De problemen van een grote lever</vt:lpstr>
      <vt:lpstr>Behandeling</vt:lpstr>
      <vt:lpstr>De rol van oestrogenen</vt:lpstr>
      <vt:lpstr>De rol van oestrogenen</vt:lpstr>
      <vt:lpstr>De AGAINST-PLD studie</vt:lpstr>
      <vt:lpstr>De AGAINST-PLD studie Opzet</vt:lpstr>
      <vt:lpstr>De AGAINST-PLD studie Metingen</vt:lpstr>
      <vt:lpstr>De AGAINST-PLD studie Mogelijk gemaakt door …</vt:lpstr>
      <vt:lpstr>Patient focusgroepen Voorbeelden van aanbevelingen</vt:lpstr>
      <vt:lpstr>Even voorstellen</vt:lpstr>
    </vt:vector>
  </TitlesOfParts>
  <Company>Universitair Medisch Centrum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ERA-EDTA Meeting June 6-9, 2020     Real world experience with tolvaptan - A global perspective -</dc:title>
  <dc:creator>Gansevoort, RT (int)</dc:creator>
  <cp:lastModifiedBy>Gansevoort, RT (int)</cp:lastModifiedBy>
  <cp:revision>96</cp:revision>
  <dcterms:created xsi:type="dcterms:W3CDTF">2020-06-05T20:22:55Z</dcterms:created>
  <dcterms:modified xsi:type="dcterms:W3CDTF">2021-08-26T17:18:20Z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0x0101009EA3CA4FF381D74EB9426F7A02061808</vt:lpwstr>
  </property>
</Properties>
</file>